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81" r:id="rId4"/>
    <p:sldId id="280" r:id="rId5"/>
    <p:sldId id="282" r:id="rId6"/>
    <p:sldId id="283" r:id="rId7"/>
    <p:sldId id="285" r:id="rId8"/>
    <p:sldId id="286" r:id="rId9"/>
    <p:sldId id="291" r:id="rId10"/>
    <p:sldId id="292" r:id="rId11"/>
    <p:sldId id="287" r:id="rId12"/>
    <p:sldId id="289" r:id="rId13"/>
    <p:sldId id="29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en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388165"/>
          </a:xfrm>
        </p:spPr>
        <p:txBody>
          <a:bodyPr/>
          <a:lstStyle/>
          <a:p>
            <a:r>
              <a:rPr lang="nl-NL" dirty="0" smtClean="0"/>
              <a:t>Les 2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Regels aan dierenverblijven </a:t>
            </a:r>
            <a:r>
              <a:rPr lang="nl-NL" dirty="0" smtClean="0"/>
              <a:t>(2):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Een drachtig of zogend dier heeft voldoende en geschikte nestruimte.</a:t>
            </a:r>
          </a:p>
          <a:p>
            <a:r>
              <a:rPr lang="nl-NL" dirty="0">
                <a:solidFill>
                  <a:schemeClr val="tx1"/>
                </a:solidFill>
              </a:rPr>
              <a:t>Het dier ondervindt geen onnodige angst en stress als gevolg van de wijze waarop het wordt gehuisvest. </a:t>
            </a:r>
          </a:p>
          <a:p>
            <a:r>
              <a:rPr lang="nl-NL" dirty="0">
                <a:solidFill>
                  <a:schemeClr val="tx1"/>
                </a:solidFill>
              </a:rPr>
              <a:t>In een verblijf is het aantal dieren en de samenstelling van de dierensoorten zodanig dat het de gezondheid en het welzijn van het dier niet nadelig beïnvloedt. </a:t>
            </a:r>
          </a:p>
          <a:p>
            <a:r>
              <a:rPr lang="nl-NL" dirty="0">
                <a:solidFill>
                  <a:schemeClr val="tx1"/>
                </a:solidFill>
              </a:rPr>
              <a:t>Honden moeten dagelijks de mogelijkheid hebben om tij door te brengen buiten de ruimte waarin zij worden gehouden. Tenzij dat niet mogelijk is vanwege de gezondheid van het dier.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11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Zieke dieren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Wanneer je bedrijfsmatig dieren houd ben je verplicht </a:t>
            </a:r>
            <a:r>
              <a:rPr lang="nl-NL" u="sng" dirty="0" smtClean="0">
                <a:solidFill>
                  <a:schemeClr val="tx1"/>
                </a:solidFill>
              </a:rPr>
              <a:t>3 verschillende ruimtes </a:t>
            </a:r>
            <a:r>
              <a:rPr lang="nl-NL" dirty="0" smtClean="0">
                <a:solidFill>
                  <a:schemeClr val="tx1"/>
                </a:solidFill>
              </a:rPr>
              <a:t>te hebben voor de opvang van zieke dieren.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Quarantaine ruimte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Voor dieren waarvan de gezondheid onbekend is.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Isolatie ruimte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Voor dieren waarvan gedacht wordt dat ze een besmettelijke ziekte hebben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Ziekenboeg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Voor dieren die geen besmettelijke ziekte hebben, maar wel ziek zijn.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4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Waar hebben we het vandaag over gehad?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Drie aspecten zijn met elkaar verbonden als het om dierenwelzijn gaat: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Gezondheid (lichamelijke en fysieke gesteldheid)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Gevoel en emotie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Natuurlijk </a:t>
            </a:r>
            <a:r>
              <a:rPr lang="nl-NL" dirty="0" smtClean="0">
                <a:solidFill>
                  <a:schemeClr val="tx1"/>
                </a:solidFill>
              </a:rPr>
              <a:t>gedrag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vijf vrijheden van </a:t>
            </a:r>
            <a:r>
              <a:rPr lang="nl-NL" dirty="0" err="1" smtClean="0">
                <a:solidFill>
                  <a:schemeClr val="tx1"/>
                </a:solidFill>
              </a:rPr>
              <a:t>Brambell</a:t>
            </a:r>
            <a:endParaRPr lang="nl-NL" dirty="0">
              <a:solidFill>
                <a:schemeClr val="tx1"/>
              </a:solidFill>
            </a:endParaRPr>
          </a:p>
          <a:p>
            <a:pPr lvl="1" fontAlgn="base"/>
            <a:r>
              <a:rPr lang="nl-NL" dirty="0">
                <a:solidFill>
                  <a:schemeClr val="tx1"/>
                </a:solidFill>
              </a:rPr>
              <a:t>Dieren zijn vrij van honger, dorst of onjuiste voeding.</a:t>
            </a:r>
          </a:p>
          <a:p>
            <a:pPr lvl="1"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 thermaal en fysiek ongerief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lvl="1" fontAlgn="base"/>
            <a:r>
              <a:rPr lang="nl-NL" dirty="0">
                <a:solidFill>
                  <a:schemeClr val="tx1"/>
                </a:solidFill>
              </a:rPr>
              <a:t>Dieren zijn vrij van pijn, verwonding en ziekte. </a:t>
            </a:r>
          </a:p>
          <a:p>
            <a:pPr lvl="1"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angst en chronische stress. </a:t>
            </a:r>
          </a:p>
          <a:p>
            <a:pPr lvl="1"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om normaal, soorteigen gedrag te vertonen.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3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Waar hebben we het vandaag over gehad?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Het verschil tussen het houden van dieren als hobby of bedrijfsmatig.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Het besluit houders van dieren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Regels waar dierverblijven aan moeten voldoen.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Wanneer </a:t>
            </a:r>
            <a:r>
              <a:rPr lang="nl-NL" dirty="0">
                <a:solidFill>
                  <a:schemeClr val="tx1"/>
                </a:solidFill>
              </a:rPr>
              <a:t>je bedrijfsmatig dieren houd ben je verplicht </a:t>
            </a:r>
            <a:r>
              <a:rPr lang="nl-NL" u="sng" dirty="0">
                <a:solidFill>
                  <a:schemeClr val="tx1"/>
                </a:solidFill>
              </a:rPr>
              <a:t>3 verschillende ruimtes </a:t>
            </a:r>
            <a:r>
              <a:rPr lang="nl-NL" dirty="0">
                <a:solidFill>
                  <a:schemeClr val="tx1"/>
                </a:solidFill>
              </a:rPr>
              <a:t>te hebben voor de opvang van zieke </a:t>
            </a:r>
            <a:r>
              <a:rPr lang="nl-NL" dirty="0" smtClean="0">
                <a:solidFill>
                  <a:schemeClr val="tx1"/>
                </a:solidFill>
              </a:rPr>
              <a:t>dieren: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Quarantaine ruimte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Isolatie ruimte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Ziekenboeg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44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hebben we het vorige week over gehad?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Huisvesting is de overkoepelende term voor verschillende typen onderkomens waarin men tijdelijk of permanent onderdak heeft om in te leven, te slapen, te werken of te ontspannen. 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Hygiëne is alles wat je doet om ervoor te zorgen dieren, planten en mensen gezond blijven door ziekteverwekkers uit de buurt te houden of uit te schakelen.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verschillende groepen ziekteverwekkers die er zijn.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Oriënteren op betrouwbare websites met informatie over dieren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85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welzijn?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Er zijn verschillende definities van wat dierenwelzijn is.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Welzijn </a:t>
            </a:r>
            <a:r>
              <a:rPr lang="nl-NL" dirty="0">
                <a:solidFill>
                  <a:schemeClr val="tx1"/>
                </a:solidFill>
              </a:rPr>
              <a:t>is: in harmonie leven met de </a:t>
            </a:r>
            <a:r>
              <a:rPr lang="nl-NL" dirty="0" smtClean="0">
                <a:solidFill>
                  <a:schemeClr val="tx1"/>
                </a:solidFill>
              </a:rPr>
              <a:t>omgeving.</a:t>
            </a:r>
          </a:p>
          <a:p>
            <a:pPr lvl="1"/>
            <a:r>
              <a:rPr lang="nl-NL" dirty="0" smtClean="0"/>
              <a:t>Welzijn </a:t>
            </a:r>
            <a:r>
              <a:rPr lang="nl-NL" dirty="0"/>
              <a:t>hangt af van de </a:t>
            </a:r>
            <a:r>
              <a:rPr lang="nl-NL" dirty="0" smtClean="0"/>
              <a:t>hoeveelheid moeite dat een dier moet nemen </a:t>
            </a:r>
            <a:r>
              <a:rPr lang="nl-NL" dirty="0"/>
              <a:t>om zich aan te passen aan de omgeving </a:t>
            </a:r>
            <a:r>
              <a:rPr lang="nl-NL" dirty="0" smtClean="0"/>
              <a:t>en zo </a:t>
            </a:r>
            <a:r>
              <a:rPr lang="nl-NL" dirty="0"/>
              <a:t>een toestand te bereiken die als positief wordt </a:t>
            </a:r>
            <a:r>
              <a:rPr lang="nl-NL" dirty="0" smtClean="0"/>
              <a:t>ervaren. </a:t>
            </a:r>
            <a:endParaRPr lang="nl-NL" dirty="0"/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Drie aspecten zijn met elkaar verbonden als het om dierenwelzijn gaat: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Gezondheid (lichamelijke en fysieke gesteldheid)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Gevoel en emotie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Natuurlijk gedrag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vijf vrijheden van </a:t>
            </a:r>
            <a:r>
              <a:rPr lang="nl-NL" dirty="0" err="1" smtClean="0"/>
              <a:t>Brambell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</a:t>
            </a:r>
            <a:r>
              <a:rPr lang="nl-NL" dirty="0" smtClean="0">
                <a:solidFill>
                  <a:schemeClr val="tx1"/>
                </a:solidFill>
              </a:rPr>
              <a:t>honger, dorst of onjuiste voeding.</a:t>
            </a:r>
          </a:p>
          <a:p>
            <a:pPr lvl="1" fontAlgn="base"/>
            <a:r>
              <a:rPr lang="nl-NL" dirty="0"/>
              <a:t>Ze hebben gemakkelijk toegang tot vers water en een adequaat </a:t>
            </a:r>
            <a:r>
              <a:rPr lang="nl-NL" dirty="0" smtClean="0"/>
              <a:t>rantsoen.</a:t>
            </a:r>
            <a:endParaRPr lang="nl-NL" dirty="0" smtClean="0">
              <a:solidFill>
                <a:schemeClr val="tx1"/>
              </a:solidFill>
            </a:endParaRPr>
          </a:p>
          <a:p>
            <a:pPr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</a:t>
            </a:r>
            <a:r>
              <a:rPr lang="nl-NL" dirty="0" smtClean="0">
                <a:solidFill>
                  <a:schemeClr val="tx1"/>
                </a:solidFill>
              </a:rPr>
              <a:t> thermaal en fysiek ongerief.</a:t>
            </a:r>
          </a:p>
          <a:p>
            <a:pPr lvl="1" fontAlgn="base"/>
            <a:r>
              <a:rPr lang="nl-NL" dirty="0"/>
              <a:t>Ze hebben een geschikte leefomgeving inclusief onderdak en een comfortabele </a:t>
            </a:r>
            <a:r>
              <a:rPr lang="nl-NL" dirty="0" smtClean="0"/>
              <a:t>rustplaats.</a:t>
            </a:r>
            <a:endParaRPr lang="nl-NL" dirty="0">
              <a:solidFill>
                <a:schemeClr val="tx1"/>
              </a:solidFill>
            </a:endParaRPr>
          </a:p>
          <a:p>
            <a:pPr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pijn, verwonding en ziekte. </a:t>
            </a:r>
            <a:endParaRPr lang="nl-NL" dirty="0" smtClean="0">
              <a:solidFill>
                <a:schemeClr val="tx1"/>
              </a:solidFill>
            </a:endParaRPr>
          </a:p>
          <a:p>
            <a:pPr lvl="1" fontAlgn="base"/>
            <a:r>
              <a:rPr lang="nl-NL" dirty="0"/>
              <a:t>Er is sprake van preventie en een snelle diagnose en behandeling</a:t>
            </a:r>
            <a:r>
              <a:rPr lang="nl-NL" dirty="0" smtClean="0"/>
              <a:t>;</a:t>
            </a:r>
          </a:p>
          <a:p>
            <a:pPr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van angst </a:t>
            </a:r>
            <a:r>
              <a:rPr lang="nl-NL" dirty="0" smtClean="0">
                <a:solidFill>
                  <a:schemeClr val="tx1"/>
                </a:solidFill>
              </a:rPr>
              <a:t>en chronische </a:t>
            </a:r>
            <a:r>
              <a:rPr lang="nl-NL" dirty="0">
                <a:solidFill>
                  <a:schemeClr val="tx1"/>
                </a:solidFill>
              </a:rPr>
              <a:t>stress. </a:t>
            </a:r>
            <a:endParaRPr lang="nl-NL" dirty="0" smtClean="0">
              <a:solidFill>
                <a:schemeClr val="tx1"/>
              </a:solidFill>
            </a:endParaRPr>
          </a:p>
          <a:p>
            <a:pPr fontAlgn="base"/>
            <a:r>
              <a:rPr lang="nl-NL" dirty="0"/>
              <a:t>Er is zorg voor voorwaarden en behandelingen die geestelijk lijden </a:t>
            </a:r>
            <a:r>
              <a:rPr lang="nl-NL" dirty="0" smtClean="0"/>
              <a:t>voorkomen</a:t>
            </a:r>
            <a:r>
              <a:rPr lang="nl-NL" dirty="0"/>
              <a:t>.</a:t>
            </a:r>
            <a:endParaRPr lang="nl-NL" dirty="0" smtClean="0"/>
          </a:p>
          <a:p>
            <a:pPr fontAlgn="base"/>
            <a:r>
              <a:rPr lang="nl-NL" dirty="0" smtClean="0">
                <a:solidFill>
                  <a:schemeClr val="tx1"/>
                </a:solidFill>
              </a:rPr>
              <a:t>Dieren </a:t>
            </a:r>
            <a:r>
              <a:rPr lang="nl-NL" dirty="0">
                <a:solidFill>
                  <a:schemeClr val="tx1"/>
                </a:solidFill>
              </a:rPr>
              <a:t>zijn vrij om </a:t>
            </a:r>
            <a:r>
              <a:rPr lang="nl-NL" dirty="0" smtClean="0">
                <a:solidFill>
                  <a:schemeClr val="tx1"/>
                </a:solidFill>
              </a:rPr>
              <a:t>normaal, soorteigen </a:t>
            </a:r>
            <a:r>
              <a:rPr lang="nl-NL" dirty="0">
                <a:solidFill>
                  <a:schemeClr val="tx1"/>
                </a:solidFill>
              </a:rPr>
              <a:t>gedrag te vertonen. </a:t>
            </a:r>
            <a:endParaRPr lang="nl-NL" dirty="0" smtClean="0">
              <a:solidFill>
                <a:schemeClr val="tx1"/>
              </a:solidFill>
            </a:endParaRPr>
          </a:p>
          <a:p>
            <a:pPr lvl="1" fontAlgn="base"/>
            <a:r>
              <a:rPr lang="nl-NL" dirty="0" smtClean="0"/>
              <a:t>Ze </a:t>
            </a:r>
            <a:r>
              <a:rPr lang="nl-NL" dirty="0"/>
              <a:t>hebben voldoende ruimte, goede voorzieningen en gezelschap van soortgenoten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62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houden van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Dieren worden al eeuwen gehouden </a:t>
            </a:r>
            <a:r>
              <a:rPr lang="nl-NL" dirty="0" smtClean="0">
                <a:solidFill>
                  <a:schemeClr val="tx1"/>
                </a:solidFill>
              </a:rPr>
              <a:t>zodat mensen ze kunnen gebruiken.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Bijvoorbeeld voor voer, als huisdier, in een dierentuin of voor onderzoek.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Deze dieren zijn door de jaren heen geschikt geworden voor dit gebruik, maar vroeger waren deze dieren nog wild en leefden die in een andere omgeving.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Dit wordt de natuurlijke leefomgeving van het dier genoemd.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Deze natuurlijke leefomgeving wordt gebruikt om te kijken hoe je dieren het beste kan huisvesten. </a:t>
            </a:r>
          </a:p>
        </p:txBody>
      </p:sp>
    </p:spTree>
    <p:extLst>
      <p:ext uri="{BB962C8B-B14F-4D97-AF65-F5344CB8AC3E}">
        <p14:creationId xmlns:p14="http://schemas.microsoft.com/office/powerpoint/2010/main" val="140481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200" dirty="0" smtClean="0"/>
              <a:t>Hobby of bedrijfsmatig houden van dieren</a:t>
            </a:r>
            <a:endParaRPr lang="nl-NL" sz="4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Bij het houden van dieren als hobby gaat het om de dieren die je als huisdier houdt.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 overheid heeft richtlijnen vastgesteld om te bepalen of je dieren bedrijfsmatig houdt: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fokt niet om de dieren zelf te houden als huisdier en ook niet voor familie en vrienden.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verkoopt of levert de dieren af aan anderen dan familie en vrienden.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vangt de dieren op tegen een vergoeding.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hebt ruimten speciaal ingericht voor de opvang, de handel of het fokken van de dieren.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bent geregistreerd bij de Kamer van Koophandel of je hebt een btw-nummer.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adverteert.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Je oefent de activiteiten uit om winst te maken.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3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Besluit Houders van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Het besluit Houders van dieren valt onder de Wet dieren.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In de besluit staan </a:t>
            </a:r>
            <a:r>
              <a:rPr lang="nl-NL" dirty="0">
                <a:solidFill>
                  <a:schemeClr val="tx1"/>
                </a:solidFill>
              </a:rPr>
              <a:t>de algemene regels voor het houden en verzorgen van alle dieren én specifieke regels voor productiedieren.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Hierin staan ook regels over hoe een dierverblijf eruit moet zien.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803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eens uit: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In het boek Huisvesting, hoofdstuk 1 paragraaf 1.2 staat aan welke regels dierverblijven dienen te voldoen.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Schrijf voor jezelf op </a:t>
            </a:r>
            <a:r>
              <a:rPr lang="nl-NL" u="sng" dirty="0" smtClean="0">
                <a:solidFill>
                  <a:schemeClr val="tx1"/>
                </a:solidFill>
              </a:rPr>
              <a:t>in eigen woorden </a:t>
            </a:r>
            <a:r>
              <a:rPr lang="nl-NL" dirty="0" smtClean="0">
                <a:solidFill>
                  <a:schemeClr val="tx1"/>
                </a:solidFill>
              </a:rPr>
              <a:t>welke regels dit zijn.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Op de toets moet je drie van deze regels op kunnen noemen! Schrijf ze dus goed op in je samenvatting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en leer deze.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aan dierenverblijven (1):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Dieren hebben voldoende bewegingsruimte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 ruimte en de materialen zijn aangepast aan de behoeften die het dier van nature heeft.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 dieren zijn beschermd tegen slechte weersomstandigheden als ze buiten worden gehouden.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 dieren zijn beschermd tegen roofdieren en gezondheidsrisico’s.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 ruimte belemmert het natuurlijk gedrag van de dieren zo weinig mogelijk. </a:t>
            </a:r>
          </a:p>
        </p:txBody>
      </p:sp>
    </p:spTree>
    <p:extLst>
      <p:ext uri="{BB962C8B-B14F-4D97-AF65-F5344CB8AC3E}">
        <p14:creationId xmlns:p14="http://schemas.microsoft.com/office/powerpoint/2010/main" val="23367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653</TotalTime>
  <Words>912</Words>
  <Application>Microsoft Office PowerPoint</Application>
  <PresentationFormat>Breedbeeld</PresentationFormat>
  <Paragraphs>102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5" baseType="lpstr">
      <vt:lpstr>Corbel</vt:lpstr>
      <vt:lpstr>Basis</vt:lpstr>
      <vt:lpstr>Huisvesting en Hygiëne</vt:lpstr>
      <vt:lpstr>Waar hebben we het vorige week over gehad?</vt:lpstr>
      <vt:lpstr>Wat is welzijn?</vt:lpstr>
      <vt:lpstr>De vijf vrijheden van Brambell</vt:lpstr>
      <vt:lpstr>Het houden van dieren</vt:lpstr>
      <vt:lpstr>Hobby of bedrijfsmatig houden van dieren</vt:lpstr>
      <vt:lpstr>Besluit Houders van dieren</vt:lpstr>
      <vt:lpstr>Zoek eens uit:</vt:lpstr>
      <vt:lpstr>Regels aan dierenverblijven (1):</vt:lpstr>
      <vt:lpstr>Regels aan dierenverblijven (2):</vt:lpstr>
      <vt:lpstr>Zieke dieren</vt:lpstr>
      <vt:lpstr>Waar hebben we het vandaag over gehad?</vt:lpstr>
      <vt:lpstr>Waar hebben we het vandaag over gehad?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47</cp:revision>
  <dcterms:created xsi:type="dcterms:W3CDTF">2017-08-29T13:33:23Z</dcterms:created>
  <dcterms:modified xsi:type="dcterms:W3CDTF">2018-10-16T07:04:57Z</dcterms:modified>
</cp:coreProperties>
</file>